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6" r:id="rId3"/>
    <p:sldId id="329" r:id="rId5"/>
    <p:sldId id="330" r:id="rId6"/>
    <p:sldId id="326" r:id="rId7"/>
    <p:sldId id="257" r:id="rId8"/>
    <p:sldId id="366" r:id="rId9"/>
    <p:sldId id="365" r:id="rId10"/>
    <p:sldId id="349" r:id="rId11"/>
    <p:sldId id="258" r:id="rId12"/>
    <p:sldId id="344" r:id="rId13"/>
    <p:sldId id="353" r:id="rId14"/>
    <p:sldId id="342" r:id="rId15"/>
    <p:sldId id="340" r:id="rId16"/>
    <p:sldId id="338" r:id="rId17"/>
    <p:sldId id="265" r:id="rId18"/>
    <p:sldId id="347" r:id="rId19"/>
    <p:sldId id="352" r:id="rId20"/>
    <p:sldId id="354" r:id="rId21"/>
    <p:sldId id="356" r:id="rId22"/>
    <p:sldId id="360" r:id="rId23"/>
    <p:sldId id="367" r:id="rId24"/>
    <p:sldId id="357" r:id="rId25"/>
    <p:sldId id="266" r:id="rId26"/>
    <p:sldId id="358" r:id="rId27"/>
    <p:sldId id="363" r:id="rId28"/>
    <p:sldId id="364" r:id="rId29"/>
    <p:sldId id="361" r:id="rId30"/>
    <p:sldId id="267" r:id="rId31"/>
    <p:sldId id="362" r:id="rId32"/>
    <p:sldId id="368" r:id="rId33"/>
    <p:sldId id="272" r:id="rId34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K" initials="8" lastIdx="4" clrIdx="0"/>
  <p:cmAuthor id="2" name="K31421" initials="K" lastIdx="1" clrIdx="1"/>
  <p:cmAuthor id="3" name="hep" initials="h" lastIdx="32" clrIdx="2"/>
  <p:cmAuthor id="4" name="cpy" initials="c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tags" Target="tags/tag94.xml"/><Relationship Id="rId38" Type="http://schemas.openxmlformats.org/officeDocument/2006/relationships/commentAuthors" Target="commentAuthors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8C695A-5F97-42A9-BC5B-16E22B1DD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矩形 6"/>
          <p:cNvSpPr/>
          <p:nvPr userDrawn="1">
            <p:custDataLst>
              <p:tags r:id="rId18"/>
            </p:custDataLst>
          </p:nvPr>
        </p:nvSpPr>
        <p:spPr>
          <a:xfrm>
            <a:off x="0" y="556260"/>
            <a:ext cx="76200" cy="75819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2" y="899998"/>
            <a:ext cx="12192002" cy="5958002"/>
            <a:chOff x="-2" y="899998"/>
            <a:chExt cx="12192002" cy="595800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24"/>
            <a:stretch>
              <a:fillRect/>
            </a:stretch>
          </p:blipFill>
          <p:spPr>
            <a:xfrm>
              <a:off x="-2" y="900000"/>
              <a:ext cx="12192000" cy="5958000"/>
            </a:xfrm>
            <a:prstGeom prst="rect">
              <a:avLst/>
            </a:prstGeom>
          </p:spPr>
        </p:pic>
        <p:sp>
          <p:nvSpPr>
            <p:cNvPr id="61" name="矩形 60"/>
            <p:cNvSpPr/>
            <p:nvPr/>
          </p:nvSpPr>
          <p:spPr>
            <a:xfrm>
              <a:off x="-1" y="899998"/>
              <a:ext cx="12192001" cy="5958001"/>
            </a:xfrm>
            <a:prstGeom prst="rect">
              <a:avLst/>
            </a:prstGeom>
            <a:gradFill>
              <a:gsLst>
                <a:gs pos="50000">
                  <a:srgbClr val="FFFDFD"/>
                </a:gs>
                <a:gs pos="100000">
                  <a:srgbClr val="FFFDFD">
                    <a:alpha val="0"/>
                  </a:srgbClr>
                </a:gs>
                <a:gs pos="0">
                  <a:srgbClr val="FFFD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-2" y="1"/>
            <a:ext cx="2582820" cy="2280468"/>
            <a:chOff x="426029" y="1"/>
            <a:chExt cx="2582820" cy="2280468"/>
          </a:xfrm>
        </p:grpSpPr>
        <p:cxnSp>
          <p:nvCxnSpPr>
            <p:cNvPr id="41" name="直接连接符 40"/>
            <p:cNvCxnSpPr/>
            <p:nvPr/>
          </p:nvCxnSpPr>
          <p:spPr>
            <a:xfrm flipV="1">
              <a:off x="426029" y="2"/>
              <a:ext cx="2258122" cy="2004563"/>
            </a:xfrm>
            <a:prstGeom prst="line">
              <a:avLst/>
            </a:prstGeom>
            <a:ln w="6350">
              <a:gradFill>
                <a:gsLst>
                  <a:gs pos="0">
                    <a:srgbClr val="FFFDFD"/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26029" y="1"/>
              <a:ext cx="2423216" cy="2139548"/>
            </a:xfrm>
            <a:prstGeom prst="line">
              <a:avLst/>
            </a:prstGeom>
            <a:ln w="6350">
              <a:gradFill>
                <a:gsLst>
                  <a:gs pos="0">
                    <a:srgbClr val="FFFDFD"/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26031" y="1"/>
              <a:ext cx="2582818" cy="2280468"/>
            </a:xfrm>
            <a:prstGeom prst="line">
              <a:avLst/>
            </a:prstGeom>
            <a:ln w="6350">
              <a:gradFill>
                <a:gsLst>
                  <a:gs pos="0">
                    <a:srgbClr val="FFFDFD"/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图片 6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0"/>
            <a:ext cx="2114568" cy="18720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136000" y="1889297"/>
            <a:ext cx="7920000" cy="162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>
              <a:spcAft>
                <a:spcPts val="1200"/>
              </a:spcAft>
            </a:pPr>
            <a:r>
              <a:rPr lang="zh-CN" altLang="en-US" sz="4400" b="1" spc="300" dirty="0">
                <a:gradFill>
                  <a:gsLst>
                    <a:gs pos="30000">
                      <a:srgbClr val="9E0406"/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3600000" scaled="0"/>
                </a:gradFill>
                <a:effectLst>
                  <a:outerShdw blurRad="50800" dist="38100" dir="2700000" algn="tl" rotWithShape="0">
                    <a:schemeClr val="accent2">
                      <a:lumMod val="20000"/>
                      <a:lumOff val="8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习近平新时代</a:t>
            </a:r>
            <a:endParaRPr lang="zh-CN" altLang="en-US" sz="4400" b="1" spc="300" dirty="0">
              <a:gradFill>
                <a:gsLst>
                  <a:gs pos="30000">
                    <a:srgbClr val="9E0406"/>
                  </a:gs>
                  <a:gs pos="100000">
                    <a:schemeClr val="accent2">
                      <a:lumMod val="75000"/>
                    </a:schemeClr>
                  </a:gs>
                </a:gsLst>
                <a:lin ang="3600000" scaled="0"/>
              </a:gradFill>
              <a:effectLst>
                <a:outerShdw blurRad="50800" dist="38100" dir="2700000" algn="tl" rotWithShape="0">
                  <a:schemeClr val="accent2">
                    <a:lumMod val="20000"/>
                    <a:lumOff val="8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marL="0" lvl="1" algn="ctr">
              <a:spcAft>
                <a:spcPts val="1200"/>
              </a:spcAft>
            </a:pPr>
            <a:r>
              <a:rPr lang="zh-CN" altLang="en-US" sz="4400" b="1" spc="300" dirty="0">
                <a:gradFill>
                  <a:gsLst>
                    <a:gs pos="30000">
                      <a:srgbClr val="9E0406"/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3600000" scaled="0"/>
                </a:gradFill>
                <a:effectLst>
                  <a:outerShdw blurRad="50800" dist="38100" dir="2700000" algn="tl" rotWithShape="0">
                    <a:schemeClr val="accent2">
                      <a:lumMod val="20000"/>
                      <a:lumOff val="8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中国特色社会主义思想概论</a:t>
            </a:r>
            <a:endParaRPr lang="zh-CN" altLang="en-US" sz="4400" b="1" spc="300" dirty="0">
              <a:gradFill>
                <a:gsLst>
                  <a:gs pos="30000">
                    <a:srgbClr val="9E0406"/>
                  </a:gs>
                  <a:gs pos="100000">
                    <a:schemeClr val="accent2">
                      <a:lumMod val="75000"/>
                    </a:schemeClr>
                  </a:gs>
                </a:gsLst>
                <a:lin ang="3600000" scaled="0"/>
              </a:gradFill>
              <a:effectLst>
                <a:outerShdw blurRad="50800" dist="38100" dir="2700000" algn="tl" rotWithShape="0">
                  <a:schemeClr val="accent2">
                    <a:lumMod val="20000"/>
                    <a:lumOff val="8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762125" y="3672205"/>
            <a:ext cx="8662035" cy="829945"/>
            <a:chOff x="2855656" y="3816000"/>
            <a:chExt cx="6483570" cy="1024633"/>
          </a:xfrm>
        </p:grpSpPr>
        <p:sp>
          <p:nvSpPr>
            <p:cNvPr id="23" name="文本框 22"/>
            <p:cNvSpPr txBox="1"/>
            <p:nvPr/>
          </p:nvSpPr>
          <p:spPr>
            <a:xfrm>
              <a:off x="5148000" y="3816000"/>
              <a:ext cx="1944000" cy="10246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altLang="zh-CN" sz="24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2022-2023-2</a:t>
              </a:r>
              <a:endParaRPr lang="zh-CN" altLang="en-US" sz="2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  <a:p>
              <a:pPr marL="0" lvl="1" algn="ctr"/>
              <a:endParaRPr lang="zh-CN" altLang="en-US" sz="2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7035226" y="4068000"/>
              <a:ext cx="2304000" cy="0"/>
            </a:xfrm>
            <a:prstGeom prst="line">
              <a:avLst/>
            </a:prstGeom>
            <a:ln w="19050">
              <a:solidFill>
                <a:srgbClr val="D49A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855656" y="4068000"/>
              <a:ext cx="2304000" cy="0"/>
            </a:xfrm>
            <a:prstGeom prst="line">
              <a:avLst/>
            </a:prstGeom>
            <a:ln w="19050">
              <a:solidFill>
                <a:srgbClr val="D49A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组合 59"/>
          <p:cNvGrpSpPr/>
          <p:nvPr/>
        </p:nvGrpSpPr>
        <p:grpSpPr>
          <a:xfrm>
            <a:off x="0" y="6570000"/>
            <a:ext cx="12192000" cy="288000"/>
            <a:chOff x="0" y="6570000"/>
            <a:chExt cx="12192000" cy="288000"/>
          </a:xfrm>
        </p:grpSpPr>
        <p:sp>
          <p:nvSpPr>
            <p:cNvPr id="34" name="矩形 33"/>
            <p:cNvSpPr/>
            <p:nvPr/>
          </p:nvSpPr>
          <p:spPr>
            <a:xfrm>
              <a:off x="0" y="6570000"/>
              <a:ext cx="12192000" cy="288000"/>
            </a:xfrm>
            <a:prstGeom prst="rect">
              <a:avLst/>
            </a:prstGeom>
            <a:gradFill>
              <a:gsLst>
                <a:gs pos="100000">
                  <a:srgbClr val="FAE7D0"/>
                </a:gs>
                <a:gs pos="0">
                  <a:srgbClr val="FFFDFD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900" dirty="0">
                <a:solidFill>
                  <a:srgbClr val="FFFDFD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36000" y="6598584"/>
              <a:ext cx="11520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全国高校思想政治理论课教学指导委员会　 　高等教育出版社  联合出品    </a:t>
              </a:r>
              <a:r>
                <a:rPr lang="en-US" altLang="zh-CN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I</a:t>
              </a:r>
              <a:r>
                <a:rPr lang="zh-CN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　全国高校“习近平新时代中国特色社会主义思想概论”教学创新中心（中国人民大学） 监制</a:t>
              </a:r>
              <a:endParaRPr lang="zh-CN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2112000" y="540000"/>
            <a:ext cx="10080000" cy="0"/>
          </a:xfrm>
          <a:prstGeom prst="line">
            <a:avLst/>
          </a:prstGeom>
          <a:ln w="6350">
            <a:gradFill>
              <a:gsLst>
                <a:gs pos="0">
                  <a:srgbClr val="9E0406">
                    <a:alpha val="0"/>
                  </a:srgbClr>
                </a:gs>
                <a:gs pos="100000">
                  <a:srgbClr val="9E040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9</a:t>
            </a:r>
            <a:r>
              <a:rPr lang="zh-CN" altLang="en-US"/>
              <a:t>.</a:t>
            </a:r>
            <a:r>
              <a:rPr lang="zh-CN" altLang="en-US"/>
              <a:t>如何理解新发展理念？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2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1</a:t>
            </a:r>
            <a:r>
              <a:rPr lang="zh-CN" altLang="en-US" sz="2800">
                <a:sym typeface="+mn-ea"/>
              </a:rPr>
              <a:t>）党的十八届五中全会提出了创新、协调、绿色、开放、共享的新发展理念，它们相互贯通、相互促进，是具有内在联系的集合体。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2</a:t>
            </a:r>
            <a:r>
              <a:rPr lang="zh-CN" altLang="en-US" sz="2800">
                <a:sym typeface="+mn-ea"/>
              </a:rPr>
              <a:t>）创新注重解决发展动力问题；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3</a:t>
            </a:r>
            <a:r>
              <a:rPr lang="zh-CN" altLang="en-US" sz="2800">
                <a:sym typeface="+mn-ea"/>
              </a:rPr>
              <a:t>）协调注重解决发展不平衡问题；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4</a:t>
            </a:r>
            <a:r>
              <a:rPr lang="zh-CN" altLang="en-US" sz="2800">
                <a:sym typeface="+mn-ea"/>
              </a:rPr>
              <a:t>）绿色注重解决人与自然和谐共生问题； 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5</a:t>
            </a:r>
            <a:r>
              <a:rPr lang="zh-CN" altLang="en-US" sz="2800">
                <a:sym typeface="+mn-ea"/>
              </a:rPr>
              <a:t>）开放注重解决发展内外联动问题；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zh-CN" altLang="en-US" sz="2800">
                <a:sym typeface="+mn-ea"/>
              </a:rPr>
              <a:t>6</a:t>
            </a:r>
            <a:r>
              <a:rPr lang="zh-CN" altLang="en-US" sz="2800">
                <a:sym typeface="+mn-ea"/>
              </a:rPr>
              <a:t>）共享注重解决社会公平正义问题。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10</a:t>
            </a:r>
            <a:r>
              <a:rPr lang="zh-CN" altLang="en-US"/>
              <a:t>.推动高质量发展的必要性？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（1）推动高质量发展是保持经济持续健康发展的必然要求；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（2）推动高质量发展是适应我国社会主要矛盾变化的必然要求；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（3）推动高质量发展是遵循经济发展规律的必然要求。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11.</a:t>
            </a:r>
            <a:r>
              <a:rPr lang="zh-CN" altLang="en-US"/>
              <a:t>推动高质量发展的重要</a:t>
            </a:r>
            <a:r>
              <a:rPr lang="zh-CN" altLang="en-US"/>
              <a:t>意义。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）为全面建设社会主义现代化国家提供更为坚实的物质基础；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）是全面建设社会主义现代化国家的基本路径；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3</a:t>
            </a:r>
            <a:r>
              <a:rPr lang="zh-CN" altLang="en-US" sz="2800"/>
              <a:t>）是确保现代化建设能不断满足人民对美好生活需要的根本支撑；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4</a:t>
            </a:r>
            <a:r>
              <a:rPr lang="zh-CN" altLang="en-US" sz="2800"/>
              <a:t>）是推动现代化建设行稳致远的重要保障。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12</a:t>
            </a:r>
            <a:r>
              <a:rPr lang="zh-CN" altLang="en-US"/>
              <a:t>.建设现代化经济体系的重点举措。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</a:t>
            </a:r>
            <a:r>
              <a:rPr lang="zh-CN" altLang="en-US" sz="2800">
                <a:sym typeface="+mn-ea"/>
              </a:rPr>
              <a:t>筑牢坚实基础，建设现代化产业体系大力发展实体经济；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（2）强化战略支撑，实施创新驱动发展战略；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（3）夯实重要基础，实施乡村振兴战略；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（4）优化空间布局，实施区域协调发展战略；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（5）提高国际竞争力，着力发展开放型经济；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（6）</a:t>
            </a:r>
            <a:r>
              <a:rPr lang="zh-CN" altLang="en-US" sz="2800">
                <a:sym typeface="+mn-ea"/>
              </a:rPr>
              <a:t>完善制度保障，深化经济体制改革。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13.</a:t>
            </a:r>
            <a:r>
              <a:rPr lang="zh-CN" altLang="en-US"/>
              <a:t>如何坚持和完善社会主义基本</a:t>
            </a:r>
            <a:r>
              <a:rPr lang="zh-CN" altLang="en-US"/>
              <a:t>经济制度？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）社会主义基本经济制度是我国经济发展的制度基础；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）坚持公有制为主体、多种所有制经济共同发展；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3</a:t>
            </a:r>
            <a:r>
              <a:rPr lang="zh-CN" altLang="en-US" sz="2800"/>
              <a:t>）坚持按劳分配为主体、多种分配方式并存；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4</a:t>
            </a:r>
            <a:r>
              <a:rPr lang="zh-CN" altLang="en-US" sz="2800"/>
              <a:t>）加快完善社会主义市场经济体制。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14</a:t>
            </a:r>
            <a:r>
              <a:rPr lang="zh-CN" altLang="en-US"/>
              <a:t>.如何认识教育、科技、人才的内在逻辑关系？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（1）教育、科技、人才是全面建设社会主义现代化国家的基础性、战略性支撑；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（2）教育是全面建设社会主义现代化国家的坚实基础；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（3）科技是全面建设社会主义现代化国家的强大动力；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（4）人才是全面建设社会主义现代化国家的有力支撑。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15</a:t>
            </a:r>
            <a:r>
              <a:rPr lang="zh-CN" altLang="en-US"/>
              <a:t>.怎样建设教育强国？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  <a:buFont typeface="Wingdings" panose="05000000000000000000" charset="0"/>
              <a:buChar char="l"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1</a:t>
            </a:r>
            <a:r>
              <a:rPr lang="zh-CN" altLang="en-US" sz="2800">
                <a:sym typeface="+mn-ea"/>
              </a:rPr>
              <a:t>）坚持党对教育事业的全面领导；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  <a:buFont typeface="Wingdings" panose="05000000000000000000" charset="0"/>
              <a:buChar char="l"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2</a:t>
            </a:r>
            <a:r>
              <a:rPr lang="zh-CN" altLang="en-US" sz="2800">
                <a:sym typeface="+mn-ea"/>
              </a:rPr>
              <a:t>）坚持社会主义办学方向；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  <a:buFont typeface="Wingdings" panose="05000000000000000000" charset="0"/>
              <a:buChar char="l"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3</a:t>
            </a:r>
            <a:r>
              <a:rPr lang="zh-CN" altLang="en-US" sz="2800">
                <a:sym typeface="+mn-ea"/>
              </a:rPr>
              <a:t>）坚持把立德树人作为根本任务；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  <a:buFont typeface="Wingdings" panose="05000000000000000000" charset="0"/>
              <a:buChar char="l"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4</a:t>
            </a:r>
            <a:r>
              <a:rPr lang="zh-CN" altLang="en-US" sz="2800">
                <a:sym typeface="+mn-ea"/>
              </a:rPr>
              <a:t>）坚持扎根中国大地办教育。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  <a:buFont typeface="Wingdings" panose="05000000000000000000" charset="0"/>
              <a:buChar char="l"/>
            </a:pP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16</a:t>
            </a:r>
            <a:r>
              <a:rPr lang="zh-CN" altLang="en-US"/>
              <a:t>.推进教育现代化的现实意义。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（1）教育现代化是由教育大国迈向教育强国的必由之路；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（2）教育现代化是提升我国国民的综合素质的重要路径；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（3）教育现代化是全面实现社会主义现代化的关键支撑。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17</a:t>
            </a:r>
            <a:r>
              <a:rPr lang="zh-CN" altLang="en-US"/>
              <a:t>.中国特色社会主义法治道路的核心要义。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20000"/>
          </a:bodyPr>
          <a:p>
            <a:pPr lvl="0" algn="l">
              <a:lnSpc>
                <a:spcPct val="150000"/>
              </a:lnSpc>
              <a:buClrTx/>
              <a:buSzTx/>
            </a:pPr>
            <a:r>
              <a:rPr lang="zh-CN" altLang="en-US" sz="2800">
                <a:sym typeface="+mn-ea"/>
              </a:rPr>
              <a:t>（1）</a:t>
            </a:r>
            <a:r>
              <a:rPr lang="zh-CN" altLang="en-US" sz="2800" b="1">
                <a:sym typeface="+mn-ea"/>
              </a:rPr>
              <a:t>坚持党的领导。</a:t>
            </a:r>
            <a:r>
              <a:rPr lang="zh-CN" altLang="en-US" sz="2800">
                <a:sym typeface="+mn-ea"/>
              </a:rPr>
              <a:t>中国共产党领导是中国特色社会主义最本质的特征，是社会主义法治最根本的保证。</a:t>
            </a:r>
            <a:endParaRPr lang="zh-CN" altLang="en-US" sz="2800">
              <a:sym typeface="+mn-ea"/>
            </a:endParaRPr>
          </a:p>
          <a:p>
            <a:pPr lvl="0" algn="l">
              <a:lnSpc>
                <a:spcPct val="150000"/>
              </a:lnSpc>
              <a:buClrTx/>
              <a:buSzTx/>
            </a:pPr>
            <a:r>
              <a:rPr lang="zh-CN" altLang="en-US" sz="2800">
                <a:sym typeface="+mn-ea"/>
              </a:rPr>
              <a:t>（2）</a:t>
            </a:r>
            <a:r>
              <a:rPr lang="zh-CN" altLang="en-US" sz="2800" b="1">
                <a:sym typeface="+mn-ea"/>
              </a:rPr>
              <a:t>坚持中国特色社会主义制度。</a:t>
            </a:r>
            <a:r>
              <a:rPr lang="zh-CN" altLang="en-US" sz="2800">
                <a:sym typeface="+mn-ea"/>
              </a:rPr>
              <a:t>中国特色社会主义制度充分保障党的主张和人民意志的统一，充分保证法律制度的科学性和先进性，是中国特色社会主义法治体系的根本制度基础。</a:t>
            </a:r>
            <a:endParaRPr lang="zh-CN" altLang="en-US" sz="2800">
              <a:sym typeface="+mn-ea"/>
            </a:endParaRPr>
          </a:p>
          <a:p>
            <a:pPr lvl="0" algn="l">
              <a:lnSpc>
                <a:spcPct val="150000"/>
              </a:lnSpc>
              <a:buClrTx/>
              <a:buSzTx/>
            </a:pPr>
            <a:r>
              <a:rPr lang="zh-CN" altLang="en-US" sz="2800">
                <a:sym typeface="+mn-ea"/>
              </a:rPr>
              <a:t>（3）</a:t>
            </a:r>
            <a:r>
              <a:rPr lang="zh-CN" altLang="en-US" sz="2800" b="1">
                <a:sym typeface="+mn-ea"/>
              </a:rPr>
              <a:t>贯彻中国特色社会主义法治理论。</a:t>
            </a:r>
            <a:r>
              <a:rPr lang="zh-CN" altLang="en-US" sz="2800">
                <a:sym typeface="+mn-ea"/>
              </a:rPr>
              <a:t>为中国特色社会主义法治体系提供理论指导和学理支撑，是全面依法治国的行动指南。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18</a:t>
            </a:r>
            <a:r>
              <a:rPr lang="zh-CN" altLang="en-US"/>
              <a:t>.社会主义核心价值观的内涵。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fontScale="90000"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</a:t>
            </a:r>
            <a:r>
              <a:rPr lang="zh-CN" altLang="en-US" sz="2800" b="1">
                <a:sym typeface="+mn-ea"/>
              </a:rPr>
              <a:t>国家层面：富强、民主、文明、和谐</a:t>
            </a:r>
            <a:r>
              <a:rPr lang="zh-CN" altLang="en-US" sz="2800" b="1">
                <a:sym typeface="+mn-ea"/>
              </a:rPr>
              <a:t>。</a:t>
            </a:r>
            <a:r>
              <a:rPr lang="zh-CN" altLang="en-US" sz="2800">
                <a:sym typeface="+mn-ea"/>
              </a:rPr>
              <a:t>回答了我们要建设什么样的国家的重大问题，揭示了当代中国经济社会发展的价值目标，从国家层面标注了社会主义核心价值观的时代刻度。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</a:t>
            </a:r>
            <a:r>
              <a:rPr lang="zh-CN" altLang="en-US" sz="2800" b="1">
                <a:sym typeface="+mn-ea"/>
              </a:rPr>
              <a:t>社会层面：自由、平等、公正、法治</a:t>
            </a:r>
            <a:r>
              <a:rPr lang="zh-CN" altLang="en-US" sz="2800" b="1">
                <a:sym typeface="+mn-ea"/>
              </a:rPr>
              <a:t>。</a:t>
            </a:r>
            <a:r>
              <a:rPr lang="zh-CN" altLang="en-US" sz="2800">
                <a:sym typeface="+mn-ea"/>
              </a:rPr>
              <a:t>回答了建设什么样的社会的重大问题，与实现国家治理体系和治理能力现代化的要求相契合，揭示了社会主义社会发展的价值取向。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</a:t>
            </a:r>
            <a:r>
              <a:rPr lang="zh-CN" altLang="en-US" sz="2800" b="1">
                <a:sym typeface="+mn-ea"/>
              </a:rPr>
              <a:t>个人层面：爱国、敬业、诚信、友善</a:t>
            </a:r>
            <a:r>
              <a:rPr lang="zh-CN" altLang="en-US" sz="2800" b="1">
                <a:sym typeface="+mn-ea"/>
              </a:rPr>
              <a:t>。</a:t>
            </a:r>
            <a:r>
              <a:rPr lang="zh-CN" altLang="en-US" sz="2800">
                <a:sym typeface="+mn-ea"/>
              </a:rPr>
              <a:t>回答了我们要培育什么样的公民的重大问题，涵盖了社会公德、职业道德、家庭美德、个人品德等各个方面，是每个公民都应当遵守的道德规范。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1.</a:t>
            </a:r>
            <a:r>
              <a:rPr lang="zh-CN" altLang="en-US"/>
              <a:t>习近平新时代中国特色社会主义思想回答了什么重大</a:t>
            </a:r>
            <a:r>
              <a:rPr lang="zh-CN" altLang="en-US"/>
              <a:t>时代课题？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algn="l">
              <a:buClrTx/>
              <a:buSzTx/>
            </a:pPr>
            <a:r>
              <a:rPr lang="zh-CN" altLang="en-US" sz="2800"/>
              <a:t>（1</a:t>
            </a:r>
            <a:r>
              <a:rPr lang="zh-CN" altLang="en-US" sz="2800"/>
              <a:t>）新时代坚持和发展什么样的中国特色社会主义、怎样坚持和发展中国特色社会主义；</a:t>
            </a:r>
            <a:endParaRPr lang="zh-CN" altLang="en-US" sz="2800"/>
          </a:p>
          <a:p>
            <a:pPr algn="l">
              <a:buClrTx/>
              <a:buSzTx/>
            </a:pPr>
            <a:r>
              <a:rPr lang="zh-CN" altLang="en-US" sz="2800"/>
              <a:t>（2）建设什么样的社会主义现代化强国、怎样建设社会主义现代化强国；</a:t>
            </a:r>
            <a:endParaRPr lang="zh-CN" altLang="en-US" sz="2800"/>
          </a:p>
          <a:p>
            <a:pPr algn="l">
              <a:buClrTx/>
              <a:buSzTx/>
            </a:pPr>
            <a:r>
              <a:rPr lang="zh-CN" altLang="en-US" sz="2800"/>
              <a:t>（3）建设什么样的长期执政的马克思主义政党、怎样建设长期执政的马克思主义政党。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/>
              <a:t>19</a:t>
            </a:r>
            <a:r>
              <a:rPr lang="zh-CN" altLang="en-US"/>
              <a:t>.怎样培育和践行社会主义核心价值观？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（1）使社会主义核心价值观内化为人们的精神追求，外化为人们的自觉行动。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（2）推动理想信念教育常态化、制度化，加强学习教育、思想道德建设。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（3）融入法治建设和社会治理，努力形成良好的社会风尚和社会秩序。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（4）在落细、落小、落实上下功夫，贵在坚持知行合一、坚持行胜于言。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20.</a:t>
            </a:r>
            <a:r>
              <a:rPr lang="zh-CN" altLang="en-US"/>
              <a:t>为什么建设中国特色社会主义</a:t>
            </a:r>
            <a:r>
              <a:rPr lang="zh-CN" altLang="en-US"/>
              <a:t>文化？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）文化是一个国家、一个民族的灵魂。中国特色社会主义文化积淀着中华民族最深层的精神追求，代表着中华民族独特的精神标识，是中国人民胜利前行的强大精神力量。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2</a:t>
            </a:r>
            <a:r>
              <a:rPr lang="zh-CN" altLang="en-US" sz="2400"/>
              <a:t>）没有文化繁荣兴盛就没有中华民族伟大复兴。文化繁荣兴盛是中华民族伟大复兴的重要内容，中华民族伟大复兴以文化繁荣兴盛为支撑条件。</a:t>
            </a:r>
            <a:endParaRPr lang="zh-CN" altLang="en-US" sz="2400"/>
          </a:p>
          <a:p>
            <a:r>
              <a:rPr lang="zh-CN" altLang="en-US" sz="2400"/>
              <a:t>（</a:t>
            </a:r>
            <a:r>
              <a:rPr lang="en-US" altLang="zh-CN" sz="2400"/>
              <a:t>3</a:t>
            </a:r>
            <a:r>
              <a:rPr lang="zh-CN" altLang="en-US" sz="2400"/>
              <a:t>）更好满足人民日益增长的精神文化需要。党坚持把社会效益放在首位、社会效益和经济效益相统一，推进文化事业和文化产业全面发展，繁荣文艺创作，完善公共文化服务体系，为人民提供了更多更好的精神食粮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/>
              <a:t>21</a:t>
            </a:r>
            <a:r>
              <a:rPr lang="zh-CN" altLang="en-US"/>
              <a:t>.如何牢牢掌握意识形态工作领导权。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（1）坚持马克思主义在意识形态领域指导地位的根本制度；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2</a:t>
            </a:r>
            <a:r>
              <a:rPr lang="zh-CN" altLang="en-US" sz="2800">
                <a:sym typeface="+mn-ea"/>
              </a:rPr>
              <a:t>）用习近平新时代中国特色社会主义思想武装全党；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3</a:t>
            </a:r>
            <a:r>
              <a:rPr lang="zh-CN" altLang="en-US" sz="2800">
                <a:sym typeface="+mn-ea"/>
              </a:rPr>
              <a:t>）提升党、国家和民族的凝聚力向心力；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4</a:t>
            </a:r>
            <a:r>
              <a:rPr lang="zh-CN" altLang="en-US" sz="2800">
                <a:sym typeface="+mn-ea"/>
              </a:rPr>
              <a:t>）推动传播手段建设和创新；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5</a:t>
            </a:r>
            <a:r>
              <a:rPr lang="zh-CN" altLang="en-US" sz="2800">
                <a:sym typeface="+mn-ea"/>
              </a:rPr>
              <a:t>）加强意识形态人才队伍建设；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6</a:t>
            </a:r>
            <a:r>
              <a:rPr lang="zh-CN" altLang="en-US" sz="2800">
                <a:sym typeface="+mn-ea"/>
              </a:rPr>
              <a:t>）巩固和发展主流意识形态。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22</a:t>
            </a:r>
            <a:r>
              <a:rPr lang="zh-CN" altLang="en-US"/>
              <a:t>.如何不断改进社会治理方式？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1282680" cy="4759325"/>
          </a:xfrm>
        </p:spPr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</a:t>
            </a:r>
            <a:r>
              <a:rPr lang="zh-CN" altLang="en-US" sz="2800" b="1">
                <a:sym typeface="+mn-ea"/>
              </a:rPr>
              <a:t>坚持系统治理。</a:t>
            </a:r>
            <a:r>
              <a:rPr lang="zh-CN" altLang="en-US" sz="2800">
                <a:sym typeface="+mn-ea"/>
              </a:rPr>
              <a:t>加强党委领导，发挥政府主导作用，鼓励和支持社会各方面参与。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</a:t>
            </a:r>
            <a:r>
              <a:rPr lang="zh-CN" altLang="en-US" sz="2800" b="1">
                <a:sym typeface="+mn-ea"/>
              </a:rPr>
              <a:t>坚持综合治理。</a:t>
            </a:r>
            <a:r>
              <a:rPr lang="zh-CN" altLang="en-US" sz="2800">
                <a:sym typeface="+mn-ea"/>
              </a:rPr>
              <a:t>树立法治思维，强化道德约束，规范社会行为，调节利益关系，解决社会问题。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</a:t>
            </a:r>
            <a:r>
              <a:rPr lang="zh-CN" altLang="en-US" sz="2800" b="1">
                <a:sym typeface="+mn-ea"/>
              </a:rPr>
              <a:t>坚持依法治理。</a:t>
            </a:r>
            <a:r>
              <a:rPr lang="zh-CN" altLang="en-US" sz="2800">
                <a:sym typeface="+mn-ea"/>
              </a:rPr>
              <a:t>加强法治保障，运用法治思维和法治方式化解社会矛盾。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</a:t>
            </a:r>
            <a:r>
              <a:rPr lang="zh-CN" altLang="en-US" sz="2800" b="1">
                <a:sym typeface="+mn-ea"/>
              </a:rPr>
              <a:t>坚持源头治理。</a:t>
            </a:r>
            <a:r>
              <a:rPr lang="zh-CN" altLang="en-US" sz="2800">
                <a:sym typeface="+mn-ea"/>
              </a:rPr>
              <a:t>标本兼治、重在治本，及时反映和协调人民群众各方面各层次利益诉求。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2</a:t>
            </a:r>
            <a:r>
              <a:rPr lang="en-US" altLang="zh-CN"/>
              <a:t>3</a:t>
            </a:r>
            <a:r>
              <a:rPr lang="zh-CN" altLang="en-US"/>
              <a:t>.简述扎实推动共同富裕的重大举措。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（1）提高发展的平衡性、协调性、包容性；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（2）着力扩大中等收入群体规模；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（3）促进基本公共服务均等化；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（4）加强对高收入的规范和调节；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（5）促进人民精神生活共同富裕；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（6）促进农民农村共同富裕。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24</a:t>
            </a:r>
            <a:r>
              <a:rPr lang="zh-CN" altLang="en-US"/>
              <a:t>.怎样着力防范化解国家重大风险？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（1）增强忧患意识，坚持底线思想；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（2）坚持立足于防，又有效处置风险；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（3）运用制度威力应付风险挑战。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25</a:t>
            </a:r>
            <a:r>
              <a:rPr lang="zh-CN" altLang="en-US"/>
              <a:t>. 简述“黑天鹅”事件和“灰犀牛”事件。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（1）“黑天鹅”事件：难以预测，但突然发生时会引起连锁反应、带来巨大负面影响的小概率事件。例</a:t>
            </a:r>
            <a:r>
              <a:rPr lang="zh-CN" altLang="en-US" sz="2800">
                <a:sym typeface="+mn-ea"/>
              </a:rPr>
              <a:t>如：新冠肺炎疫情全球蔓延。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（2）“灰犀牛”事件：明显的、高概率的却又屡屡被人忽视、最终有可能酿成大危机的事件。</a:t>
            </a:r>
            <a:r>
              <a:rPr lang="zh-CN" altLang="en-US" sz="2800">
                <a:sym typeface="+mn-ea"/>
              </a:rPr>
              <a:t>例如：</a:t>
            </a:r>
            <a:r>
              <a:rPr lang="zh-CN" altLang="en-US" sz="2800">
                <a:sym typeface="+mn-ea"/>
              </a:rPr>
              <a:t>美国次贷危机。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26.</a:t>
            </a:r>
            <a:r>
              <a:rPr lang="zh-CN" altLang="en-US"/>
              <a:t>党在新时代的强军目标是</a:t>
            </a:r>
            <a:r>
              <a:rPr lang="zh-CN" altLang="en-US"/>
              <a:t>什么？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2800"/>
              <a:t>       </a:t>
            </a:r>
            <a:r>
              <a:rPr lang="zh-CN" altLang="en-US" sz="2800"/>
              <a:t>党在新时代的强军目标是建设一支听党指挥、能打胜仗、作风优良的人民军队，把人民军队建设成为世界一流军队。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</a:t>
            </a:r>
            <a:r>
              <a:rPr lang="en-US" altLang="zh-CN" sz="2800"/>
              <a:t>“</a:t>
            </a:r>
            <a:r>
              <a:rPr lang="zh-CN" altLang="en-US" sz="2800"/>
              <a:t>听党指挥</a:t>
            </a:r>
            <a:r>
              <a:rPr lang="en-US" altLang="zh-CN" sz="2800"/>
              <a:t>”</a:t>
            </a:r>
            <a:r>
              <a:rPr lang="zh-CN" altLang="en-US" sz="2800"/>
              <a:t>是灵魂，决定军队建设的政治方向；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</a:t>
            </a:r>
            <a:r>
              <a:rPr lang="en-US" altLang="zh-CN" sz="2800"/>
              <a:t>“</a:t>
            </a:r>
            <a:r>
              <a:rPr lang="zh-CN" altLang="en-US" sz="2800"/>
              <a:t>能打胜仗</a:t>
            </a:r>
            <a:r>
              <a:rPr lang="en-US" altLang="zh-CN" sz="2800"/>
              <a:t>”</a:t>
            </a:r>
            <a:r>
              <a:rPr lang="zh-CN" altLang="en-US" sz="2800"/>
              <a:t>是核心，反映军队的根本只能和军队建设的根本指向；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</a:t>
            </a:r>
            <a:r>
              <a:rPr lang="en-US" altLang="zh-CN" sz="2800"/>
              <a:t>3</a:t>
            </a:r>
            <a:r>
              <a:rPr lang="zh-CN" altLang="en-US" sz="2800"/>
              <a:t>）</a:t>
            </a:r>
            <a:r>
              <a:rPr lang="en-US" altLang="zh-CN" sz="2800"/>
              <a:t>“</a:t>
            </a:r>
            <a:r>
              <a:rPr lang="zh-CN" altLang="en-US" sz="2800"/>
              <a:t>作风优良</a:t>
            </a:r>
            <a:r>
              <a:rPr lang="en-US" altLang="zh-CN" sz="2800"/>
              <a:t>”</a:t>
            </a:r>
            <a:r>
              <a:rPr lang="zh-CN" altLang="en-US" sz="2800"/>
              <a:t>是军人的鲜明特色和政治优势，关系军队的性质、宗旨、本色。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27</a:t>
            </a:r>
            <a:r>
              <a:rPr lang="zh-CN" altLang="en-US"/>
              <a:t>.怎样坚持和完善“一国两制”制度体系？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（1）必须依法治港治澳，维护宪法和基本法确定的宪制秩序。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（2）坚守“一国”原则，尊重“两制”差异。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（3）完善特别行政区同宪法和基本法实施相关的制度和机制。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（4）健全中央依照宪法和基本法对特别行政区行使全面管治权制度。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28</a:t>
            </a:r>
            <a:r>
              <a:rPr lang="zh-CN" altLang="en-US"/>
              <a:t>.如何理解人类命运共同体的内涵？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2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（1）人类命运共同体，就是每个民族、每个国家的前途命运都紧紧联系在一起，风雨同舟，荣辱与共，把世界各国人民对美好生活</a:t>
            </a:r>
            <a:r>
              <a:rPr lang="zh-CN" altLang="en-US" sz="2800">
                <a:sym typeface="+mn-ea"/>
              </a:rPr>
              <a:t>的向往变成现实。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2</a:t>
            </a:r>
            <a:r>
              <a:rPr lang="zh-CN" altLang="en-US" sz="2800">
                <a:sym typeface="+mn-ea"/>
              </a:rPr>
              <a:t>）坚持对话协商，建设持久和平的世界；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3</a:t>
            </a:r>
            <a:r>
              <a:rPr lang="zh-CN" altLang="en-US" sz="2800">
                <a:sym typeface="+mn-ea"/>
              </a:rPr>
              <a:t>）坚持共建共享，建设普遍安全的世界；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4</a:t>
            </a:r>
            <a:r>
              <a:rPr lang="zh-CN" altLang="en-US" sz="2800">
                <a:sym typeface="+mn-ea"/>
              </a:rPr>
              <a:t>）坚持合作共赢，建设共同繁荣的世界；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5</a:t>
            </a:r>
            <a:r>
              <a:rPr lang="zh-CN" altLang="en-US" sz="2800">
                <a:sym typeface="+mn-ea"/>
              </a:rPr>
              <a:t>）坚持交流互鉴，建设开放包容的世界；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</a:t>
            </a:r>
            <a:r>
              <a:rPr lang="en-US" altLang="zh-CN" sz="2800">
                <a:sym typeface="+mn-ea"/>
              </a:rPr>
              <a:t>6</a:t>
            </a:r>
            <a:r>
              <a:rPr lang="zh-CN" altLang="en-US" sz="2800">
                <a:sym typeface="+mn-ea"/>
              </a:rPr>
              <a:t>）坚持绿色低碳，建设清洁美丽的世界。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2.</a:t>
            </a:r>
            <a:r>
              <a:rPr lang="zh-CN" altLang="en-US"/>
              <a:t>如何理解习近平新时代中国特色社会主义思想的</a:t>
            </a:r>
            <a:r>
              <a:rPr lang="zh-CN" altLang="en-US"/>
              <a:t>历史地位？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）是当代中国马克思主义、二十一世纪马克思主义；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）是中华文化和中国精神的时代精华；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3</a:t>
            </a:r>
            <a:r>
              <a:rPr lang="zh-CN" altLang="en-US" sz="2800"/>
              <a:t>）是马克思主义中国化时代化新的飞跃。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29</a:t>
            </a:r>
            <a:r>
              <a:rPr lang="zh-CN" altLang="en-US"/>
              <a:t>.中国要推动建设什么样的新型国际关系？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（1）相互尊重；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（2）公平正义；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（3）合作共赢。</a:t>
            </a:r>
            <a:endParaRPr lang="zh-CN" altLang="en-US" sz="2800">
              <a:sym typeface="+mn-ea"/>
            </a:endParaRPr>
          </a:p>
          <a:p>
            <a:pPr marL="0" lvl="0" indent="0" algn="l">
              <a:buClrTx/>
              <a:buSzTx/>
              <a:buNone/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倡导以合作共赢为核心的新型国际关系正是寻求处理好国家间关系、保持国际社会稳定发展的“中国方案”，充分彰显中国作为负责任大国的使命担当。</a:t>
            </a:r>
            <a:endParaRPr 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l">
              <a:buClrTx/>
              <a:buSzTx/>
            </a:pP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30</a:t>
            </a:r>
            <a:r>
              <a:rPr lang="zh-CN" altLang="en-US"/>
              <a:t>.为什么要把党的政治建设摆在首位？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 lnSpcReduction="10000"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（1）政治建设决定党的建设的方向和效果；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（2）把政治建设摆在首位，抓住了全面从严治党的根本性问题；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（3）突出政治建设是十八大以来全面从严治党的成功经验；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（4）坚持和加强党中央权威和集中统一领导，保证全党服从中央，是党的政治建设的首要任务。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3</a:t>
            </a:r>
            <a:r>
              <a:rPr lang="zh-CN" altLang="en-US"/>
              <a:t>.中国梦的科学内涵是</a:t>
            </a:r>
            <a:r>
              <a:rPr lang="zh-CN" altLang="en-US"/>
              <a:t>什么？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</a:t>
            </a:r>
            <a:r>
              <a:rPr lang="zh-CN" altLang="en-US" sz="2800" b="1">
                <a:sym typeface="+mn-ea"/>
              </a:rPr>
              <a:t>国家富强。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在全面建成小康社会的基础上，建设富强民主文明和谐美丽的社会主义现代化强国。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</a:t>
            </a:r>
            <a:r>
              <a:rPr lang="zh-CN" altLang="en-US" sz="2800" b="1">
                <a:sym typeface="+mn-ea"/>
              </a:rPr>
              <a:t>民族振兴。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中华民族更加坚强有力地自立于世界民族之林，为人类作出新的更大的贡献。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</a:t>
            </a:r>
            <a:r>
              <a:rPr lang="zh-CN" altLang="en-US" sz="2800" b="1">
                <a:sym typeface="+mn-ea"/>
              </a:rPr>
              <a:t>人民幸福。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坚持以人民为中心，增进人民福祉，促进人的全面发展，实现全体人民共同富裕。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>
              <a:buClrTx/>
              <a:buSzTx/>
            </a:pP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</a:t>
            </a:r>
            <a:r>
              <a:rPr lang="zh-CN" altLang="en-US"/>
              <a:t>.中国梦的实现途径</a:t>
            </a:r>
            <a:r>
              <a:rPr lang="zh-CN" altLang="en-US"/>
              <a:t>是什么？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（1）实现中国梦必须走中国道路——中国特色社会主义道路；</a:t>
            </a:r>
            <a:endParaRPr lang="zh-CN" altLang="en-US" sz="2800"/>
          </a:p>
          <a:p>
            <a:r>
              <a:rPr lang="zh-CN" altLang="en-US" sz="2800"/>
              <a:t>（2）实现中国梦必须弘扬中国精神——以爱国主义为核心的民族精神和以改革创新为核心的时代精神；</a:t>
            </a:r>
            <a:endParaRPr lang="zh-CN" altLang="en-US" sz="2800"/>
          </a:p>
          <a:p>
            <a:r>
              <a:rPr lang="zh-CN" altLang="en-US" sz="2800"/>
              <a:t>（3）实现中国梦必须凝聚中国力量——</a:t>
            </a:r>
            <a:r>
              <a:rPr lang="zh-CN" altLang="en-US" sz="2800"/>
              <a:t>全国各族人民大团结的力量。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5</a:t>
            </a:r>
            <a:r>
              <a:rPr lang="zh-CN" altLang="en-US"/>
              <a:t>.中国式现代化的科学内涵。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（1）中国式现代化，是中国共产党领导的社会主义现代化，既有各国现代化的共同特征，更有基于自己国情的中国特色。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（2）是人口规模巨大的现代化；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（3）是全体人民共同富裕的现代化；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（4）是物质文明和精神文明相协调的现代化；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（5）是人与自然和谐共生的现代化；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（6）是走和平发展道路的现代化。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6.</a:t>
            </a:r>
            <a:r>
              <a:rPr lang="zh-CN" altLang="en-US"/>
              <a:t>为什么要坚持党的</a:t>
            </a:r>
            <a:r>
              <a:rPr lang="zh-CN" altLang="en-US"/>
              <a:t>领导？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）党是最高政治领导力量；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）中国共产党领导是中国特色社会主义最本质的特征；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3</a:t>
            </a:r>
            <a:r>
              <a:rPr lang="zh-CN" altLang="en-US" sz="2800"/>
              <a:t>）中国共产党领导是中国特色社会主义制度的最大优势。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7.</a:t>
            </a:r>
            <a:r>
              <a:rPr lang="zh-CN" altLang="en-US"/>
              <a:t>怎样才能做到自觉在思想上政治上行动上同党中央</a:t>
            </a:r>
            <a:r>
              <a:rPr lang="zh-CN" altLang="en-US"/>
              <a:t>保持高度一致？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）增强</a:t>
            </a:r>
            <a:r>
              <a:rPr lang="en-US" altLang="zh-CN" sz="2800"/>
              <a:t>“</a:t>
            </a:r>
            <a:r>
              <a:rPr lang="zh-CN" altLang="en-US" sz="2800"/>
              <a:t>四个意识</a:t>
            </a:r>
            <a:r>
              <a:rPr lang="en-US" altLang="zh-CN" sz="2800"/>
              <a:t>”</a:t>
            </a:r>
            <a:r>
              <a:rPr lang="zh-CN" altLang="en-US" sz="2800"/>
              <a:t>：政治意识、大局意识、核心意识、看齐意识。</a:t>
            </a:r>
            <a:endParaRPr lang="zh-CN" altLang="en-US" sz="2800"/>
          </a:p>
          <a:p>
            <a:r>
              <a:rPr lang="zh-CN" altLang="en-US" sz="2800"/>
              <a:t>（</a:t>
            </a:r>
            <a:r>
              <a:rPr lang="en-US" altLang="zh-CN" sz="2800"/>
              <a:t>2</a:t>
            </a:r>
            <a:r>
              <a:rPr lang="zh-CN" altLang="en-US" sz="2800"/>
              <a:t>）做到</a:t>
            </a:r>
            <a:r>
              <a:rPr lang="en-US" altLang="zh-CN" sz="2800"/>
              <a:t>“</a:t>
            </a:r>
            <a:r>
              <a:rPr lang="zh-CN" altLang="en-US" sz="2800"/>
              <a:t>两个维护</a:t>
            </a:r>
            <a:r>
              <a:rPr lang="en-US" altLang="zh-CN" sz="2800"/>
              <a:t>”</a:t>
            </a:r>
            <a:r>
              <a:rPr lang="zh-CN" altLang="en-US" sz="2800"/>
              <a:t>：①坚决维护习近平总书记党中央的核心、全党的核心地位；②坚决维护党中央权威和集中统一领导。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8</a:t>
            </a:r>
            <a:r>
              <a:rPr lang="zh-CN" altLang="en-US"/>
              <a:t>.人的全面发展的基本内涵。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vert="horz" lIns="90000" tIns="46800" rIns="90000" bIns="46800" rtlCol="0">
            <a:normAutofit/>
          </a:bodyPr>
          <a:p>
            <a:pPr marL="0" lvl="0" indent="0" algn="l">
              <a:buClrTx/>
              <a:buSzTx/>
              <a:buNone/>
            </a:pPr>
            <a:r>
              <a:rPr lang="en-US" altLang="zh-CN" sz="2800">
                <a:sym typeface="+mn-ea"/>
              </a:rPr>
              <a:t>       </a:t>
            </a:r>
            <a:r>
              <a:rPr lang="zh-CN" altLang="en-US" sz="2800">
                <a:sym typeface="+mn-ea"/>
              </a:rPr>
              <a:t>人的全面发展，是马克思主义理论的重要组成部分，新时代要坚持以人民为中心，在推动社会全面进步中促进人的全面发展。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（1）人的能力的全面发展；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（2）人的社会关系的充分发展；</a:t>
            </a:r>
            <a:endParaRPr lang="zh-CN" altLang="en-US" sz="2800">
              <a:sym typeface="+mn-ea"/>
            </a:endParaRPr>
          </a:p>
          <a:p>
            <a:pPr lvl="0" algn="l">
              <a:buClrTx/>
              <a:buSzTx/>
            </a:pPr>
            <a:r>
              <a:rPr lang="zh-CN" altLang="en-US" sz="2800">
                <a:sym typeface="+mn-ea"/>
              </a:rPr>
              <a:t>（3）人的个性的自由发展。</a:t>
            </a:r>
            <a:endParaRPr lang="zh-CN" altLang="en-US" sz="2800">
              <a:sym typeface="+mn-ea"/>
            </a:endParaRPr>
          </a:p>
          <a:p>
            <a:pPr marL="0" lvl="0" indent="0" algn="l">
              <a:buClrTx/>
              <a:buSzTx/>
              <a:buNone/>
            </a:pPr>
            <a:r>
              <a:rPr lang="en-US" altLang="zh-CN" sz="2800">
                <a:sym typeface="+mn-ea"/>
              </a:rPr>
              <a:t>      </a:t>
            </a:r>
            <a:endParaRPr lang="zh-CN" altLang="en-US" sz="2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COMMONDATA" val="eyJoZGlkIjoiYzIzNjhjZjkxMjg2OGJjOTQ0NThhNzBhOGI4YTVmYWYifQ=="/>
  <p:tag name="KSO_WPP_MARK_KEY" val="cb952cb4-3537-49c4-b68f-f08696db7fb2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4270</Words>
  <Application>WPS 演示</Application>
  <PresentationFormat>宽屏</PresentationFormat>
  <Paragraphs>220</Paragraphs>
  <Slides>31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Arial</vt:lpstr>
      <vt:lpstr>宋体</vt:lpstr>
      <vt:lpstr>Wingdings</vt:lpstr>
      <vt:lpstr>Wingdings</vt:lpstr>
      <vt:lpstr>微软雅黑</vt:lpstr>
      <vt:lpstr>华文中宋</vt:lpstr>
      <vt:lpstr>Arial Unicode MS</vt:lpstr>
      <vt:lpstr>Calibri</vt:lpstr>
      <vt:lpstr>Office 主题​​</vt:lpstr>
      <vt:lpstr>PowerPoint 演示文稿</vt:lpstr>
      <vt:lpstr>1.习近平新时代中国特色社会主义思想回答了什么重大时代课题？</vt:lpstr>
      <vt:lpstr>2.如何理解习近平新时代中国特色社会主义思想的历史地位？</vt:lpstr>
      <vt:lpstr>3.中国梦的科学内涵是什么？</vt:lpstr>
      <vt:lpstr>4.中国梦的实现途径是什么？</vt:lpstr>
      <vt:lpstr>5.中国式现代化的科学内涵。</vt:lpstr>
      <vt:lpstr>6.为什么要坚持党的领导？</vt:lpstr>
      <vt:lpstr>7.怎样才能做到自觉在思想上政治上行动上同党中央保持高度一致？</vt:lpstr>
      <vt:lpstr>8.人的全面发展的基本内涵。</vt:lpstr>
      <vt:lpstr>9.如何理解新发展理念？</vt:lpstr>
      <vt:lpstr>10.推动高质量发展的必要性？</vt:lpstr>
      <vt:lpstr>11.推动高质量发展的重要意义。</vt:lpstr>
      <vt:lpstr>12.建设现代化经济体系的重点举措。</vt:lpstr>
      <vt:lpstr>13.如何坚持和完善社会主义基本经济制度？</vt:lpstr>
      <vt:lpstr>14.如何认识教育、科技、人才的内在逻辑关系？</vt:lpstr>
      <vt:lpstr>15.怎样建设教育强国？</vt:lpstr>
      <vt:lpstr>16.推进教育现代化的现实意义。</vt:lpstr>
      <vt:lpstr>17.中国特色社会主义法治道路的核心要义。</vt:lpstr>
      <vt:lpstr>18.社会主义核心价值观的内涵。</vt:lpstr>
      <vt:lpstr>19.怎样培育和践行社会主义核心价值观？</vt:lpstr>
      <vt:lpstr>20.为什么建设中国特色社会主义文化？</vt:lpstr>
      <vt:lpstr>21.如何牢牢掌握意识形态工作领导权。</vt:lpstr>
      <vt:lpstr>22.如何不断改进社会治理方式？</vt:lpstr>
      <vt:lpstr>23.简述扎实推动共同富裕的重大举措。</vt:lpstr>
      <vt:lpstr>24.怎样着力防范化解国家重大风险？</vt:lpstr>
      <vt:lpstr>25. 简述“黑天鹅”事件和“灰犀牛”事件。</vt:lpstr>
      <vt:lpstr>26.党在新时代的强军目标是什么？</vt:lpstr>
      <vt:lpstr>27.怎样坚持和完善“一国两制”制度体系？</vt:lpstr>
      <vt:lpstr>28.如何理解人类命运共同体的内涵？</vt:lpstr>
      <vt:lpstr>29.中国要推动建设什么样的新型国际关系？</vt:lpstr>
      <vt:lpstr>30.为什么要把党的政治建设摆在首位？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大媛</cp:lastModifiedBy>
  <cp:revision>189</cp:revision>
  <dcterms:created xsi:type="dcterms:W3CDTF">2019-06-19T02:08:00Z</dcterms:created>
  <dcterms:modified xsi:type="dcterms:W3CDTF">2023-05-20T13:43:52Z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301B700F60814275ADD449A73A58C492_11</vt:lpwstr>
  </property>
</Properties>
</file>